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72" r:id="rId2"/>
    <p:sldId id="294" r:id="rId3"/>
    <p:sldId id="306" r:id="rId4"/>
    <p:sldId id="267" r:id="rId5"/>
    <p:sldId id="307" r:id="rId6"/>
    <p:sldId id="268" r:id="rId7"/>
    <p:sldId id="266" r:id="rId8"/>
    <p:sldId id="29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92995" autoAdjust="0"/>
  </p:normalViewPr>
  <p:slideViewPr>
    <p:cSldViewPr snapToGrid="0" snapToObjects="1">
      <p:cViewPr varScale="1">
        <p:scale>
          <a:sx n="117" d="100"/>
          <a:sy n="117" d="100"/>
        </p:scale>
        <p:origin x="1768" y="184"/>
      </p:cViewPr>
      <p:guideLst/>
    </p:cSldViewPr>
  </p:slideViewPr>
  <p:outlineViewPr>
    <p:cViewPr>
      <p:scale>
        <a:sx n="33" d="100"/>
        <a:sy n="33" d="100"/>
      </p:scale>
      <p:origin x="0" y="-117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6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F3527-BB28-884B-A511-C22C3DCF545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F1341-3AFE-B447-A831-9671D6A7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2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5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1341-3AFE-B447-A831-9671D6A700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9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8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941863"/>
            <a:ext cx="4258581" cy="42585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6232329"/>
            <a:ext cx="1720202" cy="55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386" y="505595"/>
            <a:ext cx="7937298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2387" y="1720792"/>
            <a:ext cx="4051834" cy="324667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aseline="0">
                <a:solidFill>
                  <a:schemeClr val="accent1"/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Here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405" y="6459469"/>
            <a:ext cx="407283" cy="27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9" y="6450042"/>
            <a:ext cx="1629561" cy="27353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06687" y="1725953"/>
            <a:ext cx="4630964" cy="3821639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32387" y="5126730"/>
            <a:ext cx="4051834" cy="4208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333244" y="561132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C57488-3539-8349-95E7-E0E3D7B2EDB0}" type="datetime2">
              <a:rPr lang="en-US" smtClean="0"/>
              <a:pPr/>
              <a:t>Monday, August 10, 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28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941863"/>
            <a:ext cx="4258581" cy="42585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6232329"/>
            <a:ext cx="1720202" cy="55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386" y="505595"/>
            <a:ext cx="5774500" cy="617838"/>
          </a:xfrm>
        </p:spPr>
        <p:txBody>
          <a:bodyPr anchor="b">
            <a:noAutofit/>
          </a:bodyPr>
          <a:lstStyle>
            <a:lvl1pPr algn="l">
              <a:defRPr sz="3000" b="1" cap="none" baseline="0">
                <a:latin typeface="Arial" charset="0"/>
              </a:defRPr>
            </a:lvl1pPr>
          </a:lstStyle>
          <a:p>
            <a:r>
              <a:rPr lang="en-US"/>
              <a:t>Questions?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405" y="6459469"/>
            <a:ext cx="407283" cy="273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9" y="6450042"/>
            <a:ext cx="1629561" cy="273531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06687" y="1725953"/>
            <a:ext cx="4630964" cy="3821639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106886" y="849093"/>
            <a:ext cx="2898321" cy="2775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baseline="0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Contact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3623451" y="6328296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C57488-3539-8349-95E7-E0E3D7B2EDB0}" type="datetime2">
              <a:rPr lang="en-US" smtClean="0"/>
              <a:pPr/>
              <a:t>Monday, August 10, 2020</a:t>
            </a:fld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06886" y="156701"/>
            <a:ext cx="2898321" cy="6320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18638" y="1726357"/>
            <a:ext cx="4098242" cy="386133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1pPr>
            <a:lvl2pPr marL="6858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2pPr>
            <a:lvl3pPr marL="11430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3pPr>
            <a:lvl4pPr marL="1600200" indent="-228600">
              <a:buFont typeface=".PingFangSC-Regular" charset="-122"/>
              <a:buChar char="－"/>
              <a:defRPr sz="2200" baseline="0">
                <a:solidFill>
                  <a:schemeClr val="accent1"/>
                </a:solidFill>
              </a:defRPr>
            </a:lvl4pPr>
            <a:lvl5pPr marL="2057400" indent="-228600">
              <a:buFont typeface="Arial" charset="0"/>
              <a:buChar char="•"/>
              <a:defRPr sz="22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Agenda Topics Covered: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966055"/>
            <a:ext cx="8464378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86300" y="966055"/>
            <a:ext cx="4086997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23744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3439834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3439833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983116"/>
            <a:ext cx="4148781" cy="5364633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686300" y="98311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686300" y="359516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516" y="966055"/>
            <a:ext cx="4148781" cy="5381694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08918" y="3595166"/>
            <a:ext cx="4086225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3439833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3439833"/>
            <a:ext cx="4148781" cy="2907916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23744" y="983116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9" y="240539"/>
            <a:ext cx="8464378" cy="487490"/>
          </a:xfrm>
        </p:spPr>
        <p:txBody>
          <a:bodyPr>
            <a:normAutofit/>
          </a:bodyPr>
          <a:lstStyle>
            <a:lvl1pPr>
              <a:defRPr sz="2400" b="1" cap="none"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8" y="939512"/>
            <a:ext cx="4148781" cy="2907915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920" y="6467336"/>
            <a:ext cx="3917888" cy="311322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6807" y="6467336"/>
            <a:ext cx="536158" cy="303364"/>
          </a:xfrm>
        </p:spPr>
        <p:txBody>
          <a:bodyPr/>
          <a:lstStyle>
            <a:lvl1pPr algn="ctr"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50" y="6407801"/>
            <a:ext cx="1329050" cy="43039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12357" y="735987"/>
            <a:ext cx="91563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08918" y="3966757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23744" y="939512"/>
            <a:ext cx="4148781" cy="2907916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Arial" charset="0"/>
              </a:defRPr>
            </a:lvl1pPr>
            <a:lvl2pPr marL="685800" indent="-228600">
              <a:buFont typeface="PingFangSC-Regular" charset="-122"/>
              <a:buChar char="－"/>
              <a:defRPr sz="2000" baseline="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buFont typeface="Arial" charset="0"/>
              <a:buChar char="•"/>
              <a:defRPr sz="1800" baseline="0">
                <a:solidFill>
                  <a:schemeClr val="tx1"/>
                </a:solidFill>
                <a:latin typeface="Arial" charset="0"/>
              </a:defRPr>
            </a:lvl3pPr>
            <a:lvl4pPr marL="1657350" indent="-285750">
              <a:buFont typeface="PingFangSC-Regular" charset="-122"/>
              <a:buChar char="－"/>
              <a:defRPr sz="1600" baseline="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buFont typeface="Arial" charset="0"/>
              <a:buChar char="•"/>
              <a:defRPr sz="1400" baseline="0">
                <a:solidFill>
                  <a:schemeClr val="tx1"/>
                </a:solidFill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23744" y="3966757"/>
            <a:ext cx="4148781" cy="238125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C57488-3539-8349-95E7-E0E3D7B2EDB0}" type="datetime2">
              <a:rPr lang="en-US" smtClean="0"/>
              <a:pPr/>
              <a:t>Monday, August 10,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Talk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7E1C93C-5050-FC42-8F10-D22D4F119D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8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  <p:sldLayoutId id="2147483672" r:id="rId4"/>
    <p:sldLayoutId id="2147483673" r:id="rId5"/>
    <p:sldLayoutId id="2147483671" r:id="rId6"/>
    <p:sldLayoutId id="2147483675" r:id="rId7"/>
    <p:sldLayoutId id="2147483674" r:id="rId8"/>
    <p:sldLayoutId id="2147483676" r:id="rId9"/>
    <p:sldLayoutId id="214748367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rjyan@jlab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38" y="249957"/>
            <a:ext cx="7937298" cy="617838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SRO Data Lake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ERSAP Data Lake Implementation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100" dirty="0" err="1"/>
              <a:t>Vardan</a:t>
            </a:r>
            <a:r>
              <a:rPr lang="en-US" sz="1100" dirty="0"/>
              <a:t> </a:t>
            </a:r>
            <a:r>
              <a:rPr lang="en-US" sz="1100" dirty="0" err="1"/>
              <a:t>Gyurjyan</a:t>
            </a:r>
            <a:r>
              <a:rPr lang="en-US" sz="1100" dirty="0"/>
              <a:t> </a:t>
            </a:r>
            <a:br>
              <a:rPr lang="en-US" sz="1100" dirty="0"/>
            </a:br>
            <a:r>
              <a:rPr lang="en-US" sz="1100" dirty="0"/>
              <a:t>JLAB EPSCI Group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>
          <a:xfrm>
            <a:off x="333244" y="5706859"/>
            <a:ext cx="2057400" cy="269592"/>
          </a:xfrm>
        </p:spPr>
        <p:txBody>
          <a:bodyPr/>
          <a:lstStyle/>
          <a:p>
            <a:r>
              <a:rPr lang="en-US">
                <a:hlinkClick r:id="rId3"/>
              </a:rPr>
              <a:t>gurjyan@jlab.org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72624B-6761-AB41-ACA3-5C529A7F08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511" r="75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89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SRO Primary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1237324"/>
            <a:ext cx="8464378" cy="5381694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800" dirty="0"/>
              <a:t>Accept data with minimal loses </a:t>
            </a:r>
          </a:p>
          <a:p>
            <a:pPr lvl="1"/>
            <a:r>
              <a:rPr lang="en-US" sz="1600" dirty="0"/>
              <a:t>Minimize SRO dead time</a:t>
            </a:r>
          </a:p>
          <a:p>
            <a:pPr lvl="1"/>
            <a:r>
              <a:rPr lang="en-US" sz="1600" dirty="0"/>
              <a:t>Give more time for backend (services down the stream) to process data</a:t>
            </a:r>
          </a:p>
          <a:p>
            <a:pPr lvl="1"/>
            <a:r>
              <a:rPr lang="en-US" sz="1600" dirty="0"/>
              <a:t>Stream-strike functionality: similar to signal delay cables during the triggered readout system</a:t>
            </a:r>
          </a:p>
          <a:p>
            <a:r>
              <a:rPr lang="en-US" sz="1800" dirty="0"/>
              <a:t>Data-Lake as a design choice for the stream-strike functionality</a:t>
            </a:r>
          </a:p>
          <a:p>
            <a:pPr lvl="1"/>
            <a:r>
              <a:rPr lang="en-US" sz="1600" dirty="0"/>
              <a:t>Temporary in-memory data storage with possible persistency in case of backend dyskinesia</a:t>
            </a:r>
          </a:p>
          <a:p>
            <a:pPr lvl="1"/>
            <a:r>
              <a:rPr lang="en-US" sz="1600" dirty="0"/>
              <a:t>Centralized storage of unprocessed frames from all streams </a:t>
            </a:r>
          </a:p>
          <a:p>
            <a:pPr lvl="1"/>
            <a:r>
              <a:rPr lang="en-US" sz="1600" dirty="0"/>
              <a:t>Ideal for ML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70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ERSAP Data 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1237324"/>
            <a:ext cx="8464378" cy="53816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r>
              <a:rPr lang="en-US" sz="1800" dirty="0"/>
              <a:t>Low latency, in-memory storage for structured stream-frames</a:t>
            </a:r>
          </a:p>
          <a:p>
            <a:r>
              <a:rPr lang="en-US" sz="1800" dirty="0"/>
              <a:t>Elastically scalable</a:t>
            </a:r>
          </a:p>
          <a:p>
            <a:r>
              <a:rPr lang="en-US" sz="1800" dirty="0"/>
              <a:t>Point-in-time persistency of in-memory stream-frames  </a:t>
            </a:r>
          </a:p>
          <a:p>
            <a:pPr lvl="1"/>
            <a:r>
              <a:rPr lang="en-US" sz="1600" dirty="0"/>
              <a:t>Contains stream-frames missed by the back-end</a:t>
            </a:r>
          </a:p>
          <a:p>
            <a:pPr lvl="1"/>
            <a:r>
              <a:rPr lang="en-US" sz="1600" dirty="0"/>
              <a:t>User defined horizontal scaling threshold</a:t>
            </a:r>
          </a:p>
          <a:p>
            <a:pPr lvl="2"/>
            <a:r>
              <a:rPr lang="en-US" sz="1400" dirty="0"/>
              <a:t>Tolerable back-end slowness after which</a:t>
            </a:r>
          </a:p>
          <a:p>
            <a:pPr lvl="3"/>
            <a:r>
              <a:rPr lang="en-US" sz="1200" dirty="0"/>
              <a:t>Persisted data replication on a different node</a:t>
            </a:r>
          </a:p>
          <a:p>
            <a:pPr lvl="3"/>
            <a:r>
              <a:rPr lang="en-US" sz="1200" dirty="0"/>
              <a:t>”delayed” parallel processing of data-frames</a:t>
            </a:r>
          </a:p>
          <a:p>
            <a:r>
              <a:rPr lang="en-US" sz="1800"/>
              <a:t>Pilot implementation </a:t>
            </a:r>
            <a:r>
              <a:rPr lang="en-US" sz="1800" dirty="0"/>
              <a:t>based on </a:t>
            </a:r>
            <a:r>
              <a:rPr lang="en-US" sz="1800" dirty="0" err="1"/>
              <a:t>Redis</a:t>
            </a:r>
            <a:endParaRPr lang="en-US" sz="1800" dirty="0"/>
          </a:p>
          <a:p>
            <a:pPr lvl="1"/>
            <a:r>
              <a:rPr lang="en-US" sz="1600" dirty="0"/>
              <a:t>In memory NoSQL database</a:t>
            </a:r>
          </a:p>
          <a:p>
            <a:pPr lvl="1"/>
            <a:r>
              <a:rPr lang="en-US" sz="1600" dirty="0"/>
              <a:t>Open source</a:t>
            </a:r>
          </a:p>
          <a:p>
            <a:pPr lvl="1"/>
            <a:r>
              <a:rPr lang="en-US" sz="1600" dirty="0"/>
              <a:t>Large user/support community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97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Lake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26664" y="1330681"/>
            <a:ext cx="190022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</p:txBody>
      </p:sp>
      <p:pic>
        <p:nvPicPr>
          <p:cNvPr id="9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58DD3-B08B-4A46-82B4-EF7802337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49" y="2152963"/>
            <a:ext cx="2400300" cy="838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D02B-B46C-CF47-BEEA-F7086346D608}"/>
              </a:ext>
            </a:extLst>
          </p:cNvPr>
          <p:cNvCxnSpPr/>
          <p:nvPr/>
        </p:nvCxnSpPr>
        <p:spPr>
          <a:xfrm>
            <a:off x="1395334" y="2572063"/>
            <a:ext cx="689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7AC243-B197-2E42-9B7E-A5B855E7650B}"/>
              </a:ext>
            </a:extLst>
          </p:cNvPr>
          <p:cNvCxnSpPr/>
          <p:nvPr/>
        </p:nvCxnSpPr>
        <p:spPr>
          <a:xfrm>
            <a:off x="3718855" y="2585625"/>
            <a:ext cx="689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42043-E5C3-754E-9A34-290689BFBB49}"/>
              </a:ext>
            </a:extLst>
          </p:cNvPr>
          <p:cNvSpPr txBox="1"/>
          <p:nvPr/>
        </p:nvSpPr>
        <p:spPr>
          <a:xfrm>
            <a:off x="905742" y="238739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32844-95D1-9641-8845-188CD344FEE6}"/>
              </a:ext>
            </a:extLst>
          </p:cNvPr>
          <p:cNvSpPr txBox="1"/>
          <p:nvPr/>
        </p:nvSpPr>
        <p:spPr>
          <a:xfrm>
            <a:off x="4621611" y="24084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BB5D2-7982-5F44-864F-803A8591D4BB}"/>
              </a:ext>
            </a:extLst>
          </p:cNvPr>
          <p:cNvSpPr txBox="1"/>
          <p:nvPr/>
        </p:nvSpPr>
        <p:spPr>
          <a:xfrm>
            <a:off x="5803129" y="1583187"/>
            <a:ext cx="2860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 reads and removes the stream-frame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Data-lake grows if C can not keep up with 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Persistent snapshots of the data-lake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Horizontal scaling of the data-lake in case </a:t>
            </a:r>
            <a:br>
              <a:rPr lang="en-US" sz="1100" dirty="0"/>
            </a:br>
            <a:r>
              <a:rPr lang="en-US" sz="1100" dirty="0"/>
              <a:t>C vertical scaling in not sufficient </a:t>
            </a:r>
          </a:p>
          <a:p>
            <a:endParaRPr lang="en-US" sz="1100" dirty="0"/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483DEDEA-54BE-E44B-80F2-534889FB7E68}"/>
              </a:ext>
            </a:extLst>
          </p:cNvPr>
          <p:cNvSpPr/>
          <p:nvPr/>
        </p:nvSpPr>
        <p:spPr>
          <a:xfrm rot="5400000">
            <a:off x="2766487" y="2953241"/>
            <a:ext cx="442657" cy="381803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CCD7B-13BE-064D-A562-C3F6D004E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4" y="3408745"/>
            <a:ext cx="670202" cy="670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822759-EADD-294F-B419-AD4692D3493C}"/>
              </a:ext>
            </a:extLst>
          </p:cNvPr>
          <p:cNvSpPr txBox="1"/>
          <p:nvPr/>
        </p:nvSpPr>
        <p:spPr>
          <a:xfrm>
            <a:off x="2448389" y="3942762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Contains stream-frames </a:t>
            </a:r>
          </a:p>
          <a:p>
            <a:r>
              <a:rPr lang="en-US" sz="900" dirty="0"/>
              <a:t>not processed by 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8A502C-C259-2D4E-92C9-746E10E54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87" y="3294714"/>
            <a:ext cx="2400300" cy="838200"/>
          </a:xfrm>
          <a:prstGeom prst="rect">
            <a:avLst/>
          </a:prstGeom>
        </p:spPr>
      </p:pic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188F84E5-B132-1242-99A2-EE9F6F7376AE}"/>
              </a:ext>
            </a:extLst>
          </p:cNvPr>
          <p:cNvSpPr/>
          <p:nvPr/>
        </p:nvSpPr>
        <p:spPr>
          <a:xfrm rot="5400000">
            <a:off x="5452225" y="4094992"/>
            <a:ext cx="442657" cy="381803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B38BA7-31AC-C14A-B068-FF435506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52" y="4550496"/>
            <a:ext cx="670202" cy="670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977C27-453E-7E4E-9156-D47DA0550C37}"/>
              </a:ext>
            </a:extLst>
          </p:cNvPr>
          <p:cNvSpPr txBox="1"/>
          <p:nvPr/>
        </p:nvSpPr>
        <p:spPr>
          <a:xfrm>
            <a:off x="5134127" y="508451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Contains stream-frames </a:t>
            </a:r>
          </a:p>
          <a:p>
            <a:r>
              <a:rPr lang="en-US" sz="900" dirty="0"/>
              <a:t>not processed by C’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A75E7D1C-FABF-D147-B3E8-863D92EFF737}"/>
              </a:ext>
            </a:extLst>
          </p:cNvPr>
          <p:cNvSpPr/>
          <p:nvPr/>
        </p:nvSpPr>
        <p:spPr>
          <a:xfrm>
            <a:off x="4063629" y="3552944"/>
            <a:ext cx="633513" cy="381803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88F08F-65F0-1746-9118-EDF91DD11DC6}"/>
              </a:ext>
            </a:extLst>
          </p:cNvPr>
          <p:cNvCxnSpPr/>
          <p:nvPr/>
        </p:nvCxnSpPr>
        <p:spPr>
          <a:xfrm>
            <a:off x="6457058" y="3720980"/>
            <a:ext cx="689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DB4615-F94C-C644-832B-F9C8EC952AD2}"/>
              </a:ext>
            </a:extLst>
          </p:cNvPr>
          <p:cNvSpPr txBox="1"/>
          <p:nvPr/>
        </p:nvSpPr>
        <p:spPr>
          <a:xfrm>
            <a:off x="7359814" y="3543809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9E8048-74E0-E748-987C-B486DC02FE50}"/>
              </a:ext>
            </a:extLst>
          </p:cNvPr>
          <p:cNvSpPr/>
          <p:nvPr/>
        </p:nvSpPr>
        <p:spPr>
          <a:xfrm>
            <a:off x="2082450" y="1881444"/>
            <a:ext cx="1921173" cy="275069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012F488-BFC6-0F46-970F-DE71605876ED}"/>
              </a:ext>
            </a:extLst>
          </p:cNvPr>
          <p:cNvSpPr/>
          <p:nvPr/>
        </p:nvSpPr>
        <p:spPr>
          <a:xfrm>
            <a:off x="4757148" y="3053176"/>
            <a:ext cx="1921173" cy="275069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BFD061-355F-764E-91B0-301809238CF7}"/>
              </a:ext>
            </a:extLst>
          </p:cNvPr>
          <p:cNvSpPr txBox="1"/>
          <p:nvPr/>
        </p:nvSpPr>
        <p:spPr>
          <a:xfrm>
            <a:off x="4091112" y="3643618"/>
            <a:ext cx="5325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96796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CLARA Data Lake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2021721"/>
            <a:ext cx="8464378" cy="3061815"/>
          </a:xfrm>
        </p:spPr>
        <p:txBody>
          <a:bodyPr>
            <a:normAutofit/>
          </a:bodyPr>
          <a:lstStyle/>
          <a:p>
            <a:r>
              <a:rPr lang="en-US" sz="2000" dirty="0"/>
              <a:t>Clara data-lake IO services</a:t>
            </a:r>
          </a:p>
          <a:p>
            <a:pPr lvl="1"/>
            <a:r>
              <a:rPr lang="en-US" sz="1800" dirty="0"/>
              <a:t>Raw frame read/write</a:t>
            </a:r>
          </a:p>
          <a:p>
            <a:pPr lvl="1"/>
            <a:r>
              <a:rPr lang="en-US" sz="1800" dirty="0"/>
              <a:t>Clara </a:t>
            </a:r>
            <a:r>
              <a:rPr lang="en-US" sz="1800" dirty="0" err="1"/>
              <a:t>StreamReceiver</a:t>
            </a:r>
            <a:r>
              <a:rPr lang="en-US" sz="1800" dirty="0"/>
              <a:t> service</a:t>
            </a:r>
          </a:p>
          <a:p>
            <a:pPr lvl="2"/>
            <a:r>
              <a:rPr lang="en-US" sz="1600" dirty="0"/>
              <a:t>Frame header parsing</a:t>
            </a:r>
          </a:p>
          <a:p>
            <a:pPr lvl="2"/>
            <a:r>
              <a:rPr lang="en-US" sz="1600" dirty="0"/>
              <a:t>Frame payload storage, hashed by the frame-time for easy processing</a:t>
            </a:r>
          </a:p>
          <a:p>
            <a:pPr lvl="1"/>
            <a:r>
              <a:rPr lang="en-US" sz="1800" dirty="0"/>
              <a:t>Clara </a:t>
            </a:r>
            <a:r>
              <a:rPr lang="en-US" sz="1800" dirty="0" err="1"/>
              <a:t>StreamConsumer</a:t>
            </a:r>
            <a:r>
              <a:rPr lang="en-US" sz="1800" dirty="0"/>
              <a:t> service </a:t>
            </a:r>
          </a:p>
          <a:p>
            <a:pPr lvl="2"/>
            <a:r>
              <a:rPr lang="en-US" sz="1600" dirty="0"/>
              <a:t>Consumes raw frames or farm payloads of multiple streams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8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Rapid Prototyping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36EC9D-CBF5-BF43-8239-DAAA0B9D1B7C}"/>
              </a:ext>
            </a:extLst>
          </p:cNvPr>
          <p:cNvSpPr/>
          <p:nvPr/>
        </p:nvSpPr>
        <p:spPr>
          <a:xfrm>
            <a:off x="963206" y="3745048"/>
            <a:ext cx="1222744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Stream Source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B032E8-E6F2-1D46-8880-C8D49EA12DB6}"/>
              </a:ext>
            </a:extLst>
          </p:cNvPr>
          <p:cNvSpPr/>
          <p:nvPr/>
        </p:nvSpPr>
        <p:spPr>
          <a:xfrm>
            <a:off x="5226617" y="2655995"/>
            <a:ext cx="1300162" cy="12630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2">
                    <a:lumMod val="25000"/>
                  </a:schemeClr>
                </a:solidFill>
              </a:rPr>
              <a:t>ERSAP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Data Lake</a:t>
            </a:r>
          </a:p>
          <a:p>
            <a:pPr algn="ctr"/>
            <a:endParaRPr 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3AE01E-BF82-CE44-B61F-5F21A990C356}"/>
              </a:ext>
            </a:extLst>
          </p:cNvPr>
          <p:cNvSpPr/>
          <p:nvPr/>
        </p:nvSpPr>
        <p:spPr>
          <a:xfrm>
            <a:off x="3026933" y="3745049"/>
            <a:ext cx="1506723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StreamReceiver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BE0BA5A-BF0B-9A45-828D-453BE099A506}"/>
              </a:ext>
            </a:extLst>
          </p:cNvPr>
          <p:cNvSpPr/>
          <p:nvPr/>
        </p:nvSpPr>
        <p:spPr>
          <a:xfrm>
            <a:off x="3003517" y="2280301"/>
            <a:ext cx="1506723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StreamReceiver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057E9-9DCF-E84B-845B-343E2FCE1393}"/>
              </a:ext>
            </a:extLst>
          </p:cNvPr>
          <p:cNvSpPr txBox="1"/>
          <p:nvPr/>
        </p:nvSpPr>
        <p:spPr>
          <a:xfrm>
            <a:off x="3462161" y="3157328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AF959-D4BC-564C-A4DF-9C605DD29068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4510240" y="2609911"/>
            <a:ext cx="906781" cy="2310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CC6DAD-5C6C-A742-9C98-EB531FD328D7}"/>
              </a:ext>
            </a:extLst>
          </p:cNvPr>
          <p:cNvCxnSpPr>
            <a:stCxn id="19" idx="3"/>
            <a:endCxn id="18" idx="3"/>
          </p:cNvCxnSpPr>
          <p:nvPr/>
        </p:nvCxnSpPr>
        <p:spPr>
          <a:xfrm flipV="1">
            <a:off x="4533656" y="3734084"/>
            <a:ext cx="883365" cy="34057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7FC219-AC9B-3942-BBDD-8952AC8BCEA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185950" y="4074658"/>
            <a:ext cx="8409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D8BE86-3B92-874F-958B-A96F6638424D}"/>
              </a:ext>
            </a:extLst>
          </p:cNvPr>
          <p:cNvSpPr txBox="1"/>
          <p:nvPr/>
        </p:nvSpPr>
        <p:spPr>
          <a:xfrm>
            <a:off x="783891" y="1572370"/>
            <a:ext cx="182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Event-rate = 10KHz </a:t>
            </a:r>
          </a:p>
          <a:p>
            <a:r>
              <a:rPr lang="en-US" sz="1200" dirty="0"/>
              <a:t>Data-rate = 800MByte/sec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8C45-8D3E-9540-A43E-017E2426AF07}"/>
              </a:ext>
            </a:extLst>
          </p:cNvPr>
          <p:cNvSpPr txBox="1"/>
          <p:nvPr/>
        </p:nvSpPr>
        <p:spPr>
          <a:xfrm>
            <a:off x="7321552" y="4471319"/>
            <a:ext cx="1451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Multi-threaded read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4CCDB6-45A0-6845-A826-1E1F8399A607}"/>
              </a:ext>
            </a:extLst>
          </p:cNvPr>
          <p:cNvSpPr/>
          <p:nvPr/>
        </p:nvSpPr>
        <p:spPr>
          <a:xfrm>
            <a:off x="963206" y="2280301"/>
            <a:ext cx="1222744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Stream Source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1A73FD-93C1-A24B-A763-B24A3F847B88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2185950" y="2609911"/>
            <a:ext cx="817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329517-D65E-0347-B126-C0F615C1070E}"/>
              </a:ext>
            </a:extLst>
          </p:cNvPr>
          <p:cNvSpPr txBox="1"/>
          <p:nvPr/>
        </p:nvSpPr>
        <p:spPr>
          <a:xfrm>
            <a:off x="1293109" y="3157328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29719F-B1B7-A240-88A4-78CB18E41CBA}"/>
              </a:ext>
            </a:extLst>
          </p:cNvPr>
          <p:cNvSpPr txBox="1"/>
          <p:nvPr/>
        </p:nvSpPr>
        <p:spPr>
          <a:xfrm>
            <a:off x="5121191" y="1793884"/>
            <a:ext cx="1775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Lossless data throughput </a:t>
            </a:r>
          </a:p>
          <a:p>
            <a:r>
              <a:rPr lang="en-US" sz="1200" dirty="0">
                <a:solidFill>
                  <a:srgbClr val="C00000"/>
                </a:solidFill>
              </a:rPr>
              <a:t>(in and out data-lake)</a:t>
            </a:r>
          </a:p>
          <a:p>
            <a:r>
              <a:rPr lang="en-US" sz="1200" dirty="0">
                <a:solidFill>
                  <a:srgbClr val="C00000"/>
                </a:solidFill>
              </a:rPr>
              <a:t>9.6 </a:t>
            </a:r>
            <a:r>
              <a:rPr lang="en-US" sz="1200" dirty="0" err="1">
                <a:solidFill>
                  <a:srgbClr val="C00000"/>
                </a:solidFill>
              </a:rPr>
              <a:t>GByte</a:t>
            </a:r>
            <a:r>
              <a:rPr lang="en-US" sz="1200" dirty="0">
                <a:solidFill>
                  <a:srgbClr val="C00000"/>
                </a:solidFill>
              </a:rPr>
              <a:t>/sec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59AD389-B01C-D24C-80B3-5054B1A2A1E5}"/>
              </a:ext>
            </a:extLst>
          </p:cNvPr>
          <p:cNvSpPr/>
          <p:nvPr/>
        </p:nvSpPr>
        <p:spPr>
          <a:xfrm>
            <a:off x="7266574" y="2280300"/>
            <a:ext cx="1506723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StreamConsumer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4DE7A3-3B8D-EC46-8903-D4BE8AFB2905}"/>
              </a:ext>
            </a:extLst>
          </p:cNvPr>
          <p:cNvSpPr/>
          <p:nvPr/>
        </p:nvSpPr>
        <p:spPr>
          <a:xfrm>
            <a:off x="7266573" y="3745048"/>
            <a:ext cx="1506723" cy="659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StreamConsumer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12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8F6BD8-7349-9840-AD81-139F65D980A8}"/>
              </a:ext>
            </a:extLst>
          </p:cNvPr>
          <p:cNvCxnSpPr>
            <a:stCxn id="18" idx="7"/>
            <a:endCxn id="31" idx="1"/>
          </p:cNvCxnSpPr>
          <p:nvPr/>
        </p:nvCxnSpPr>
        <p:spPr>
          <a:xfrm flipV="1">
            <a:off x="6336375" y="2609910"/>
            <a:ext cx="930199" cy="23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ABB458-4C44-264C-8303-C04EAECEDF24}"/>
              </a:ext>
            </a:extLst>
          </p:cNvPr>
          <p:cNvCxnSpPr>
            <a:stCxn id="18" idx="5"/>
            <a:endCxn id="32" idx="1"/>
          </p:cNvCxnSpPr>
          <p:nvPr/>
        </p:nvCxnSpPr>
        <p:spPr>
          <a:xfrm>
            <a:off x="6336375" y="3734084"/>
            <a:ext cx="930198" cy="34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D97A04-B8B4-A644-BE19-60A6C7D39375}"/>
              </a:ext>
            </a:extLst>
          </p:cNvPr>
          <p:cNvSpPr txBox="1"/>
          <p:nvPr/>
        </p:nvSpPr>
        <p:spPr>
          <a:xfrm>
            <a:off x="3075844" y="4470910"/>
            <a:ext cx="1530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Multi-threaded write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10440B-61EF-F542-9966-C74417F04DFA}"/>
              </a:ext>
            </a:extLst>
          </p:cNvPr>
          <p:cNvSpPr txBox="1"/>
          <p:nvPr/>
        </p:nvSpPr>
        <p:spPr>
          <a:xfrm>
            <a:off x="472075" y="4911931"/>
            <a:ext cx="5048177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/>
              <a:t>VTP simulated Data Frame</a:t>
            </a:r>
          </a:p>
          <a:p>
            <a:r>
              <a:rPr lang="en-US" sz="1050" dirty="0"/>
              <a:t>800MByte/sec max frame size per VTP link.</a:t>
            </a:r>
          </a:p>
          <a:p>
            <a:pPr fontAlgn="base"/>
            <a:r>
              <a:rPr lang="en-US" sz="1050" dirty="0"/>
              <a:t>65us window, 8 FADC per 10Gbps link, maximum 1 hit reported per 32ns, 4 bytes per hit:</a:t>
            </a:r>
          </a:p>
          <a:p>
            <a:pPr fontAlgn="base"/>
            <a:r>
              <a:rPr lang="en-US" sz="1050" dirty="0"/>
              <a:t>13 (Header) + (1+65536/32)*8 = 18454 32bit words =&gt; 73816bytes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83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Screen Shot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0"/>
            <a:ext cx="12858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3677533-0516-E643-93DE-B997BA175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952" y="966788"/>
            <a:ext cx="7790184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19" y="1526494"/>
            <a:ext cx="8464378" cy="3674771"/>
          </a:xfrm>
        </p:spPr>
        <p:txBody>
          <a:bodyPr>
            <a:normAutofit/>
          </a:bodyPr>
          <a:lstStyle/>
          <a:p>
            <a:r>
              <a:rPr lang="en-US" sz="1600" dirty="0"/>
              <a:t>Developed and benchmarked ERSAP data-lake prototype.</a:t>
            </a:r>
          </a:p>
          <a:p>
            <a:r>
              <a:rPr lang="en-US" sz="1600" dirty="0"/>
              <a:t>Demonstrated ~10GByte/sec lossless data throughput in and out of the data-lake. </a:t>
            </a:r>
          </a:p>
          <a:p>
            <a:r>
              <a:rPr lang="en-US" sz="1600" dirty="0"/>
              <a:t>Work in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1C93C-5050-FC42-8F10-D22D4F119D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56544" y="4508205"/>
            <a:ext cx="154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897320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00206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LabStandardPPTTemplate" id="{A76DDB89-9485-FD4D-98A9-DF1C06249F3D}" vid="{808B238C-84FF-B441-8654-84F07F73F6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90641</TotalTime>
  <Words>402</Words>
  <Application>Microsoft Macintosh PowerPoint</Application>
  <PresentationFormat>On-screen Show (4:3)</PresentationFormat>
  <Paragraphs>107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PingFangSC-Regular</vt:lpstr>
      <vt:lpstr>.PingFangSC-Regular</vt:lpstr>
      <vt:lpstr>Arial</vt:lpstr>
      <vt:lpstr>Calibri</vt:lpstr>
      <vt:lpstr>Office Theme</vt:lpstr>
      <vt:lpstr>SRO Data Lake</vt:lpstr>
      <vt:lpstr>SRO Primary Goal</vt:lpstr>
      <vt:lpstr>ERSAP Data Lake</vt:lpstr>
      <vt:lpstr>Data Lake Scaling</vt:lpstr>
      <vt:lpstr>CLARA Data Lake Services</vt:lpstr>
      <vt:lpstr>Rapid Prototyping </vt:lpstr>
      <vt:lpstr>Screen Shot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Vardan Gyurjyan</cp:lastModifiedBy>
  <cp:revision>353</cp:revision>
  <cp:lastPrinted>2020-05-14T12:40:19Z</cp:lastPrinted>
  <dcterms:created xsi:type="dcterms:W3CDTF">2019-08-06T17:48:55Z</dcterms:created>
  <dcterms:modified xsi:type="dcterms:W3CDTF">2020-08-10T17:52:00Z</dcterms:modified>
</cp:coreProperties>
</file>